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Lst>
  <p:sldSz cx="12192000" cy="6858000"/>
  <p:notesSz cx="7772400" cy="100584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29F1C0-82A1-06AB-5AB8-FD680D5A4522}" v="87" dt="2020-08-16T23:55:06.417"/>
    <p1510:client id="{31FFB472-F775-F9A4-A474-189037797656}" v="177" dt="2020-08-16T17:48:59.738"/>
    <p1510:client id="{42710711-D3B5-40F6-BD8C-E57A8AF337BE}" v="107" dt="2020-08-13T14:46:15.779"/>
    <p1510:client id="{97ADD7B2-1EDE-973B-CFBD-528752AD43BC}" v="48" dt="2020-08-17T03:30:10.8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microsoft.com/office/2015/10/relationships/revisionInfo" Target="revisionInfo.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001E33"/>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s-ES"/>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0.22500000000000001</c:v>
                </c:pt>
                <c:pt idx="1">
                  <c:v>2.0249999999999999</c:v>
                </c:pt>
                <c:pt idx="2">
                  <c:v>5.625</c:v>
                </c:pt>
                <c:pt idx="3">
                  <c:v>11.025</c:v>
                </c:pt>
                <c:pt idx="4">
                  <c:v>18.225000000000001</c:v>
                </c:pt>
              </c:numCache>
            </c:numRef>
          </c:val>
          <c:extLst>
            <c:ext xmlns:c16="http://schemas.microsoft.com/office/drawing/2014/chart" uri="{C3380CC4-5D6E-409C-BE32-E72D297353CC}">
              <c16:uniqueId val="{00000000-D13F-4D32-B866-E21BBB0FC3CB}"/>
            </c:ext>
          </c:extLst>
        </c:ser>
        <c:dLbls>
          <c:showLegendKey val="0"/>
          <c:showVal val="0"/>
          <c:showCatName val="0"/>
          <c:showSerName val="0"/>
          <c:showPercent val="0"/>
          <c:showBubbleSize val="0"/>
        </c:dLbls>
        <c:gapWidth val="100"/>
        <c:shape val="cylinder"/>
        <c:axId val="57953607"/>
        <c:axId val="66681439"/>
        <c:axId val="0"/>
      </c:bar3DChart>
      <c:catAx>
        <c:axId val="57953607"/>
        <c:scaling>
          <c:orientation val="minMax"/>
        </c:scaling>
        <c:delete val="0"/>
        <c:axPos val="b"/>
        <c:title>
          <c:tx>
            <c:rich>
              <a:bodyPr rot="0"/>
              <a:lstStyle/>
              <a:p>
                <a:pPr>
                  <a:defRPr sz="900" b="0" strike="noStrike" spc="-1">
                    <a:solidFill>
                      <a:srgbClr val="000000"/>
                    </a:solidFill>
                    <a:latin typeface="Arial"/>
                    <a:ea typeface="DejaVu Sans"/>
                  </a:defRPr>
                </a:pPr>
                <a:r>
                  <a:rPr lang="es-ES" sz="900" b="0" strike="noStrike" spc="-1">
                    <a:solidFill>
                      <a:srgbClr val="000000"/>
                    </a:solidFill>
                    <a:latin typeface="Arial"/>
                    <a:ea typeface="DejaVu Sans"/>
                  </a:rPr>
                  <a:t>Training Dataset Size</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ES"/>
          </a:p>
        </c:txPr>
        <c:crossAx val="66681439"/>
        <c:crosses val="autoZero"/>
        <c:auto val="1"/>
        <c:lblAlgn val="ctr"/>
        <c:lblOffset val="100"/>
        <c:noMultiLvlLbl val="0"/>
      </c:catAx>
      <c:valAx>
        <c:axId val="66681439"/>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lang="es-ES" sz="900" b="0" strike="noStrike" spc="-1">
                    <a:solidFill>
                      <a:srgbClr val="000000"/>
                    </a:solidFill>
                    <a:latin typeface="Arial"/>
                    <a:ea typeface="DejaVu Sans"/>
                  </a:rPr>
                  <a:t>Time Consumption (s)</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ES"/>
          </a:p>
        </c:txPr>
        <c:crossAx val="57953607"/>
        <c:crosses val="autoZero"/>
        <c:crossBetween val="between"/>
      </c:valAx>
    </c:plotArea>
    <c:plotVisOnly val="1"/>
    <c:dispBlanksAs val="gap"/>
    <c:showDLblsOverMax val="1"/>
  </c:chart>
  <c:spPr>
    <a:solidFill>
      <a:srgbClr val="FFFFFF"/>
    </a:solid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48AC76"/>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s-ES"/>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15</c:v>
                </c:pt>
                <c:pt idx="1">
                  <c:v>45</c:v>
                </c:pt>
                <c:pt idx="2">
                  <c:v>75</c:v>
                </c:pt>
                <c:pt idx="3">
                  <c:v>105</c:v>
                </c:pt>
                <c:pt idx="4">
                  <c:v>135</c:v>
                </c:pt>
              </c:numCache>
            </c:numRef>
          </c:val>
          <c:extLst>
            <c:ext xmlns:c16="http://schemas.microsoft.com/office/drawing/2014/chart" uri="{C3380CC4-5D6E-409C-BE32-E72D297353CC}">
              <c16:uniqueId val="{00000000-250A-4D39-B162-820386F6C3D2}"/>
            </c:ext>
          </c:extLst>
        </c:ser>
        <c:dLbls>
          <c:showLegendKey val="0"/>
          <c:showVal val="0"/>
          <c:showCatName val="0"/>
          <c:showSerName val="0"/>
          <c:showPercent val="0"/>
          <c:showBubbleSize val="0"/>
        </c:dLbls>
        <c:gapWidth val="100"/>
        <c:shape val="cylinder"/>
        <c:axId val="56863768"/>
        <c:axId val="81460992"/>
        <c:axId val="0"/>
      </c:bar3DChart>
      <c:catAx>
        <c:axId val="56863768"/>
        <c:scaling>
          <c:orientation val="minMax"/>
        </c:scaling>
        <c:delete val="0"/>
        <c:axPos val="b"/>
        <c:title>
          <c:tx>
            <c:rich>
              <a:bodyPr rot="0"/>
              <a:lstStyle/>
              <a:p>
                <a:pPr>
                  <a:defRPr sz="900" b="0" strike="noStrike" spc="-1">
                    <a:solidFill>
                      <a:srgbClr val="000000"/>
                    </a:solidFill>
                    <a:latin typeface="Arial"/>
                    <a:ea typeface="DejaVu Sans"/>
                  </a:defRPr>
                </a:pPr>
                <a:r>
                  <a:rPr lang="es-ES" sz="900" b="0" strike="noStrike" spc="-1">
                    <a:solidFill>
                      <a:srgbClr val="000000"/>
                    </a:solidFill>
                    <a:latin typeface="Arial"/>
                    <a:ea typeface="DejaVu Sans"/>
                  </a:rPr>
                  <a:t>Training Dataset Size</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ES"/>
          </a:p>
        </c:txPr>
        <c:crossAx val="81460992"/>
        <c:crosses val="autoZero"/>
        <c:auto val="1"/>
        <c:lblAlgn val="ctr"/>
        <c:lblOffset val="100"/>
        <c:noMultiLvlLbl val="0"/>
      </c:catAx>
      <c:valAx>
        <c:axId val="81460992"/>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lang="es-ES" sz="900" b="0" strike="noStrike" spc="-1">
                    <a:solidFill>
                      <a:srgbClr val="000000"/>
                    </a:solidFill>
                    <a:latin typeface="Arial"/>
                    <a:ea typeface="DejaVu Sans"/>
                  </a:rPr>
                  <a:t>Memory Consumption (MB)</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ES"/>
          </a:p>
        </c:txPr>
        <c:crossAx val="56863768"/>
        <c:crosses val="autoZero"/>
        <c:crossBetween val="between"/>
      </c:valAx>
    </c:plotArea>
    <c:plotVisOnly val="1"/>
    <c:dispBlanksAs val="gap"/>
    <c:showDLblsOverMax val="1"/>
  </c:chart>
  <c:spPr>
    <a:solidFill>
      <a:srgbClr val="FFFFFF"/>
    </a:solidFill>
    <a:ln w="9360">
      <a:noFill/>
    </a:ln>
  </c:spPr>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facebook.com/l.php?u=https://arxiv.org/abs/1611.04156&amp;h=IAQFlqjZK"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76" name="Imagen 3"/>
          <p:cNvPicPr/>
          <p:nvPr/>
        </p:nvPicPr>
        <p:blipFill>
          <a:blip r:embed="rId3"/>
          <a:srcRect t="78334"/>
          <a:stretch/>
        </p:blipFill>
        <p:spPr>
          <a:xfrm>
            <a:off x="36000" y="5394960"/>
            <a:ext cx="12193560" cy="1483920"/>
          </a:xfrm>
          <a:prstGeom prst="rect">
            <a:avLst/>
          </a:prstGeom>
          <a:ln>
            <a:noFill/>
          </a:ln>
        </p:spPr>
      </p:pic>
      <p:sp>
        <p:nvSpPr>
          <p:cNvPr id="2" name="CuadroTexto 1">
            <a:extLst>
              <a:ext uri="{FF2B5EF4-FFF2-40B4-BE49-F238E27FC236}">
                <a16:creationId xmlns:a16="http://schemas.microsoft.com/office/drawing/2014/main" id="{4C7EC19C-28A6-4A57-93DA-8DCC8C71EC41}"/>
              </a:ext>
            </a:extLst>
          </p:cNvPr>
          <p:cNvSpPr txBox="1"/>
          <p:nvPr/>
        </p:nvSpPr>
        <p:spPr>
          <a:xfrm>
            <a:off x="295835" y="815788"/>
            <a:ext cx="3155576" cy="4154984"/>
          </a:xfrm>
          <a:prstGeom prst="rect">
            <a:avLst/>
          </a:prstGeom>
          <a:solidFill>
            <a:srgbClr val="D6D6D6">
              <a:alpha val="52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 sz="4400" b="1" dirty="0">
                <a:solidFill>
                  <a:schemeClr val="accent1">
                    <a:lumMod val="50000"/>
                  </a:schemeClr>
                </a:solidFill>
                <a:ea typeface="+mn-lt"/>
                <a:cs typeface="+mn-lt"/>
              </a:rPr>
              <a:t>Predicción  del éxito estudiantil       con árboles de</a:t>
            </a:r>
            <a:endParaRPr lang="es-ES" dirty="0">
              <a:solidFill>
                <a:schemeClr val="accent1">
                  <a:lumMod val="50000"/>
                </a:schemeClr>
              </a:solidFill>
              <a:ea typeface="+mn-lt"/>
              <a:cs typeface="+mn-lt"/>
            </a:endParaRPr>
          </a:p>
          <a:p>
            <a:r>
              <a:rPr lang="es" sz="4400" b="1" dirty="0">
                <a:solidFill>
                  <a:schemeClr val="accent1">
                    <a:lumMod val="50000"/>
                  </a:schemeClr>
                </a:solidFill>
                <a:ea typeface="+mn-lt"/>
                <a:cs typeface="+mn-lt"/>
              </a:rPr>
              <a:t>  decisión </a:t>
            </a:r>
            <a:endParaRPr lang="es-ES" dirty="0">
              <a:solidFill>
                <a:schemeClr val="accent1">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Marcador de contenido 3"/>
          <p:cNvPicPr/>
          <p:nvPr/>
        </p:nvPicPr>
        <p:blipFill>
          <a:blip r:embed="rId2"/>
          <a:stretch/>
        </p:blipFill>
        <p:spPr>
          <a:xfrm>
            <a:off x="-2880" y="0"/>
            <a:ext cx="12196800" cy="6856560"/>
          </a:xfrm>
          <a:prstGeom prst="rect">
            <a:avLst/>
          </a:prstGeom>
          <a:ln>
            <a:noFill/>
          </a:ln>
        </p:spPr>
      </p:pic>
      <p:sp>
        <p:nvSpPr>
          <p:cNvPr id="255" name="CustomShape 1"/>
          <p:cNvSpPr/>
          <p:nvPr/>
        </p:nvSpPr>
        <p:spPr>
          <a:xfrm>
            <a:off x="265320" y="376920"/>
            <a:ext cx="540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Reporte Aceptado en arXiv</a:t>
            </a:r>
            <a:endParaRPr lang="en-US" sz="2200" b="0" strike="noStrike" spc="-1">
              <a:latin typeface="Arial"/>
            </a:endParaRPr>
          </a:p>
        </p:txBody>
      </p:sp>
      <p:sp>
        <p:nvSpPr>
          <p:cNvPr id="256" name="CustomShape 2"/>
          <p:cNvSpPr/>
          <p:nvPr/>
        </p:nvSpPr>
        <p:spPr>
          <a:xfrm flipV="1">
            <a:off x="481932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7" name="CustomShape 3"/>
          <p:cNvSpPr/>
          <p:nvPr/>
        </p:nvSpPr>
        <p:spPr>
          <a:xfrm>
            <a:off x="510732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58" name="CustomShape 4"/>
          <p:cNvSpPr/>
          <p:nvPr/>
        </p:nvSpPr>
        <p:spPr>
          <a:xfrm>
            <a:off x="2242800" y="2393280"/>
            <a:ext cx="342612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la citación del reporte en arXiv y su vínculo comose muestra abajo</a:t>
            </a:r>
            <a:endParaRPr lang="en-US" sz="1400" b="0" strike="noStrike" spc="-1">
              <a:latin typeface="Arial"/>
            </a:endParaRPr>
          </a:p>
        </p:txBody>
      </p:sp>
      <p:sp>
        <p:nvSpPr>
          <p:cNvPr id="259" name="CustomShape 5"/>
          <p:cNvSpPr/>
          <p:nvPr/>
        </p:nvSpPr>
        <p:spPr>
          <a:xfrm flipV="1">
            <a:off x="2011680" y="264384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0" name="CustomShape 6"/>
          <p:cNvSpPr/>
          <p:nvPr/>
        </p:nvSpPr>
        <p:spPr>
          <a:xfrm>
            <a:off x="418320" y="3107880"/>
            <a:ext cx="61261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1E33"/>
                </a:solidFill>
                <a:latin typeface="Arial"/>
                <a:ea typeface="DejaVu Sans"/>
              </a:rPr>
              <a:t>C. Patiño-Forero, M. Agudelo-Toro, and M. Toro. Planning system for deliveries in Medellín. ArXiv e-prints, Nov. 2016. Available at: </a:t>
            </a:r>
            <a:r>
              <a:rPr lang="en-US" sz="1800" b="0" u="sng" strike="noStrike" spc="-1">
                <a:solidFill>
                  <a:srgbClr val="0563C1"/>
                </a:solidFill>
                <a:uFill>
                  <a:solidFill>
                    <a:srgbClr val="FFFFFF"/>
                  </a:solidFill>
                </a:uFill>
                <a:latin typeface="Arial"/>
                <a:ea typeface="DejaVu Sans"/>
                <a:hlinkClick r:id="rId3"/>
              </a:rPr>
              <a:t>https://arxiv.org/abs/1611.04156</a:t>
            </a:r>
            <a:endParaRPr lang="en-US" sz="1800" b="0" strike="noStrike" spc="-1">
              <a:latin typeface="Arial"/>
            </a:endParaRPr>
          </a:p>
        </p:txBody>
      </p:sp>
      <p:grpSp>
        <p:nvGrpSpPr>
          <p:cNvPr id="261" name="Group 7"/>
          <p:cNvGrpSpPr/>
          <p:nvPr/>
        </p:nvGrpSpPr>
        <p:grpSpPr>
          <a:xfrm>
            <a:off x="7021800" y="894960"/>
            <a:ext cx="4571280" cy="4966200"/>
            <a:chOff x="7021800" y="894960"/>
            <a:chExt cx="4571280" cy="4966200"/>
          </a:xfrm>
        </p:grpSpPr>
        <p:pic>
          <p:nvPicPr>
            <p:cNvPr id="262" name="Imagen 261"/>
            <p:cNvPicPr/>
            <p:nvPr/>
          </p:nvPicPr>
          <p:blipFill>
            <a:blip r:embed="rId4"/>
            <a:srcRect l="2991" t="4621" r="11001" b="22953"/>
            <a:stretch/>
          </p:blipFill>
          <p:spPr>
            <a:xfrm>
              <a:off x="7021800" y="894960"/>
              <a:ext cx="4554360" cy="4966200"/>
            </a:xfrm>
            <a:prstGeom prst="rect">
              <a:avLst/>
            </a:prstGeom>
            <a:ln>
              <a:noFill/>
            </a:ln>
          </p:spPr>
        </p:pic>
        <p:sp>
          <p:nvSpPr>
            <p:cNvPr id="263" name="CustomShape 8"/>
            <p:cNvSpPr/>
            <p:nvPr/>
          </p:nvSpPr>
          <p:spPr>
            <a:xfrm>
              <a:off x="10022400" y="1443600"/>
              <a:ext cx="1570680" cy="456840"/>
            </a:xfrm>
            <a:prstGeom prst="rect">
              <a:avLst/>
            </a:prstGeom>
            <a:solidFill>
              <a:srgbClr val="B31B1B"/>
            </a:solidFill>
            <a:ln>
              <a:noFill/>
            </a:ln>
          </p:spPr>
          <p:style>
            <a:lnRef idx="0">
              <a:scrgbClr r="0" g="0" b="0"/>
            </a:lnRef>
            <a:fillRef idx="0">
              <a:scrgbClr r="0" g="0" b="0"/>
            </a:fillRef>
            <a:effectRef idx="0">
              <a:scrgbClr r="0" g="0" b="0"/>
            </a:effectRef>
            <a:fontRef idx="minor"/>
          </p:style>
        </p:sp>
        <p:sp>
          <p:nvSpPr>
            <p:cNvPr id="264" name="CustomShape 9"/>
            <p:cNvSpPr/>
            <p:nvPr/>
          </p:nvSpPr>
          <p:spPr>
            <a:xfrm>
              <a:off x="10022400" y="950400"/>
              <a:ext cx="1570680" cy="401400"/>
            </a:xfrm>
            <a:prstGeom prst="rect">
              <a:avLst/>
            </a:prstGeom>
            <a:solidFill>
              <a:srgbClr val="222222"/>
            </a:solidFill>
            <a:ln>
              <a:noFill/>
            </a:ln>
          </p:spPr>
          <p:style>
            <a:lnRef idx="0">
              <a:scrgbClr r="0" g="0" b="0"/>
            </a:lnRef>
            <a:fillRef idx="0">
              <a:scrgbClr r="0" g="0" b="0"/>
            </a:fillRef>
            <a:effectRef idx="0">
              <a:scrgbClr r="0" g="0" b="0"/>
            </a:effectRef>
            <a:fontRef idx="minor"/>
          </p:style>
        </p:sp>
      </p:grpSp>
      <p:sp>
        <p:nvSpPr>
          <p:cNvPr id="265" name="CustomShape 10"/>
          <p:cNvSpPr/>
          <p:nvPr/>
        </p:nvSpPr>
        <p:spPr>
          <a:xfrm flipH="1">
            <a:off x="6491880" y="4672080"/>
            <a:ext cx="30744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6" name="CustomShape 11"/>
          <p:cNvSpPr/>
          <p:nvPr/>
        </p:nvSpPr>
        <p:spPr>
          <a:xfrm>
            <a:off x="4747320" y="50619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 </a:t>
            </a:r>
            <a:br/>
            <a:r>
              <a:rPr lang="en-US" sz="1400" b="0" i="1" strike="noStrike" spc="-1">
                <a:solidFill>
                  <a:srgbClr val="FF0000"/>
                </a:solidFill>
                <a:latin typeface="Arial"/>
                <a:ea typeface="DejaVu Sans"/>
              </a:rPr>
              <a:t>pantallazo</a:t>
            </a:r>
            <a:endParaRPr lang="en-US" sz="1400" b="0" strike="noStrike" spc="-1">
              <a:latin typeface="Arial"/>
            </a:endParaRPr>
          </a:p>
        </p:txBody>
      </p:sp>
      <p:sp>
        <p:nvSpPr>
          <p:cNvPr id="267"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8" name="CustomShape 1"/>
          <p:cNvSpPr/>
          <p:nvPr/>
        </p:nvSpPr>
        <p:spPr>
          <a:xfrm>
            <a:off x="2214000" y="4511520"/>
            <a:ext cx="8137080" cy="164484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4800" b="0" strike="noStrike" spc="-1">
                <a:solidFill>
                  <a:srgbClr val="001E33"/>
                </a:solidFill>
                <a:latin typeface="Arial"/>
                <a:ea typeface="DejaVu Sans"/>
              </a:rPr>
              <a:t>¡GRACIAS!</a:t>
            </a:r>
            <a:endParaRPr lang="en-US" sz="4800" b="0" strike="noStrike" spc="-1">
              <a:latin typeface="Arial"/>
            </a:endParaRPr>
          </a:p>
        </p:txBody>
      </p:sp>
      <p:sp>
        <p:nvSpPr>
          <p:cNvPr id="269" name="CustomShape 2"/>
          <p:cNvSpPr/>
          <p:nvPr/>
        </p:nvSpPr>
        <p:spPr>
          <a:xfrm>
            <a:off x="9953640" y="427068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Digan gracias por</a:t>
            </a:r>
            <a:br/>
            <a:r>
              <a:rPr lang="en-US" sz="1400" b="0" i="1" strike="noStrike" spc="-1">
                <a:solidFill>
                  <a:srgbClr val="FF0000"/>
                </a:solidFill>
                <a:latin typeface="Arial"/>
                <a:ea typeface="DejaVu Sans"/>
              </a:rPr>
              <a:t>escucharnos</a:t>
            </a:r>
            <a:endParaRPr lang="en-US" sz="1400" b="0" strike="noStrike" spc="-1">
              <a:latin typeface="Arial"/>
            </a:endParaRPr>
          </a:p>
        </p:txBody>
      </p:sp>
      <p:sp>
        <p:nvSpPr>
          <p:cNvPr id="270" name="CustomShape 3"/>
          <p:cNvSpPr/>
          <p:nvPr/>
        </p:nvSpPr>
        <p:spPr>
          <a:xfrm flipV="1">
            <a:off x="9505080" y="475704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71" name="CustomShape 4"/>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Marcador de contenido 3"/>
          <p:cNvPicPr/>
          <p:nvPr/>
        </p:nvPicPr>
        <p:blipFill>
          <a:blip r:embed="rId2"/>
          <a:stretch/>
        </p:blipFill>
        <p:spPr>
          <a:xfrm>
            <a:off x="-2880" y="0"/>
            <a:ext cx="12196800" cy="6856560"/>
          </a:xfrm>
          <a:prstGeom prst="rect">
            <a:avLst/>
          </a:prstGeom>
          <a:ln>
            <a:noFill/>
          </a:ln>
        </p:spPr>
      </p:pic>
      <p:sp>
        <p:nvSpPr>
          <p:cNvPr id="82" name="CustomShape 1"/>
          <p:cNvSpPr/>
          <p:nvPr/>
        </p:nvSpPr>
        <p:spPr>
          <a:xfrm>
            <a:off x="265320" y="376920"/>
            <a:ext cx="3666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Presentación del Equipo</a:t>
            </a:r>
            <a:endParaRPr lang="en-US" sz="2200" b="0" strike="noStrike" spc="-1">
              <a:latin typeface="Arial"/>
            </a:endParaRPr>
          </a:p>
        </p:txBody>
      </p:sp>
      <p:grpSp>
        <p:nvGrpSpPr>
          <p:cNvPr id="85" name="Group 4"/>
          <p:cNvGrpSpPr/>
          <p:nvPr/>
        </p:nvGrpSpPr>
        <p:grpSpPr>
          <a:xfrm>
            <a:off x="9052560" y="1645920"/>
            <a:ext cx="2834640" cy="2743200"/>
            <a:chOff x="9052560" y="1645920"/>
            <a:chExt cx="2834640" cy="2743200"/>
          </a:xfrm>
        </p:grpSpPr>
        <p:pic>
          <p:nvPicPr>
            <p:cNvPr id="86" name="Imagen 85"/>
            <p:cNvPicPr/>
            <p:nvPr/>
          </p:nvPicPr>
          <p:blipFill>
            <a:blip r:embed="rId3"/>
            <a:stretch/>
          </p:blipFill>
          <p:spPr>
            <a:xfrm>
              <a:off x="9219240" y="1757160"/>
              <a:ext cx="2508480" cy="2487600"/>
            </a:xfrm>
            <a:prstGeom prst="rect">
              <a:avLst/>
            </a:prstGeom>
            <a:ln>
              <a:noFill/>
            </a:ln>
          </p:spPr>
        </p:pic>
        <p:sp>
          <p:nvSpPr>
            <p:cNvPr id="87" name="CustomShape 5"/>
            <p:cNvSpPr/>
            <p:nvPr/>
          </p:nvSpPr>
          <p:spPr>
            <a:xfrm>
              <a:off x="9052560" y="1645920"/>
              <a:ext cx="2834640" cy="2743200"/>
            </a:xfrm>
            <a:custGeom>
              <a:avLst/>
              <a:gdLst/>
              <a:ahLst/>
              <a:cxnLst/>
              <a:rect l="l" t="t" r="r" b="b"/>
              <a:pathLst>
                <a:path w="7875" h="7621">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style>
            <a:lnRef idx="0">
              <a:scrgbClr r="0" g="0" b="0"/>
            </a:lnRef>
            <a:fillRef idx="0">
              <a:scrgbClr r="0" g="0" b="0"/>
            </a:fillRef>
            <a:effectRef idx="0">
              <a:scrgbClr r="0" g="0" b="0"/>
            </a:effectRef>
            <a:fontRef idx="minor"/>
          </p:style>
        </p:sp>
      </p:grpSp>
      <p:sp>
        <p:nvSpPr>
          <p:cNvPr id="88" name="CustomShape 6"/>
          <p:cNvSpPr/>
          <p:nvPr/>
        </p:nvSpPr>
        <p:spPr>
          <a:xfrm>
            <a:off x="728640" y="1900800"/>
            <a:ext cx="2102760" cy="2194200"/>
          </a:xfrm>
          <a:prstGeom prst="ellipse">
            <a:avLst/>
          </a:prstGeom>
          <a:ln>
            <a:solidFill>
              <a:schemeClr val="bg1"/>
            </a:solidFill>
          </a:ln>
        </p:spPr>
        <p:style>
          <a:lnRef idx="2">
            <a:schemeClr val="accent3"/>
          </a:lnRef>
          <a:fillRef idx="1">
            <a:schemeClr val="lt1"/>
          </a:fillRef>
          <a:effectRef idx="0">
            <a:schemeClr val="accent3"/>
          </a:effectRef>
          <a:fontRef idx="minor">
            <a:schemeClr val="dk1"/>
          </a:fontRef>
        </p:style>
      </p:sp>
      <p:sp>
        <p:nvSpPr>
          <p:cNvPr id="90" name="CustomShape 8"/>
          <p:cNvSpPr/>
          <p:nvPr/>
        </p:nvSpPr>
        <p:spPr>
          <a:xfrm>
            <a:off x="9419040" y="4180680"/>
            <a:ext cx="219348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Mauricio</a:t>
            </a:r>
            <a:endParaRPr lang="en-US" sz="2200" b="0" strike="noStrike" spc="-1">
              <a:latin typeface="Arial"/>
            </a:endParaRPr>
          </a:p>
          <a:p>
            <a:pPr algn="ctr">
              <a:lnSpc>
                <a:spcPct val="100000"/>
              </a:lnSpc>
            </a:pPr>
            <a:r>
              <a:rPr lang="en-US" sz="2200" b="0" strike="noStrike" spc="-1">
                <a:solidFill>
                  <a:srgbClr val="001E33"/>
                </a:solidFill>
                <a:latin typeface="Arial"/>
                <a:ea typeface="DejaVu Sans"/>
              </a:rPr>
              <a:t>Toro</a:t>
            </a:r>
            <a:endParaRPr lang="en-US" sz="2200" b="0" strike="noStrike" spc="-1">
              <a:latin typeface="Arial"/>
            </a:endParaRPr>
          </a:p>
        </p:txBody>
      </p:sp>
      <p:sp>
        <p:nvSpPr>
          <p:cNvPr id="91" name="CustomShape 9"/>
          <p:cNvSpPr/>
          <p:nvPr/>
        </p:nvSpPr>
        <p:spPr>
          <a:xfrm>
            <a:off x="3551040" y="4180680"/>
            <a:ext cx="2193480" cy="767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en-US" sz="2200" spc="-1" dirty="0">
                <a:solidFill>
                  <a:srgbClr val="001E33"/>
                </a:solidFill>
                <a:latin typeface="Arial"/>
              </a:rPr>
              <a:t>Samuel Villegas Bedoya</a:t>
            </a:r>
            <a:endParaRPr lang="en-US" sz="2200" b="0" strike="noStrike" spc="-1" dirty="0">
              <a:solidFill>
                <a:srgbClr val="001E33"/>
              </a:solidFill>
              <a:latin typeface="Arial"/>
            </a:endParaRPr>
          </a:p>
        </p:txBody>
      </p:sp>
      <p:sp>
        <p:nvSpPr>
          <p:cNvPr id="92" name="CustomShape 10"/>
          <p:cNvSpPr/>
          <p:nvPr/>
        </p:nvSpPr>
        <p:spPr>
          <a:xfrm>
            <a:off x="635040" y="4180680"/>
            <a:ext cx="2193480" cy="110654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en-US" sz="2200" spc="-1" dirty="0">
                <a:solidFill>
                  <a:srgbClr val="001E33"/>
                </a:solidFill>
                <a:latin typeface="Arial"/>
              </a:rPr>
              <a:t>Julian Andres Ramirez Jimenez</a:t>
            </a:r>
            <a:endParaRPr lang="en-US" sz="2200" b="0" strike="noStrike" spc="-1" dirty="0">
              <a:solidFill>
                <a:srgbClr val="001E33"/>
              </a:solidFill>
              <a:latin typeface="Arial"/>
            </a:endParaRPr>
          </a:p>
        </p:txBody>
      </p:sp>
      <p:pic>
        <p:nvPicPr>
          <p:cNvPr id="98" name="Imagen 97"/>
          <p:cNvPicPr/>
          <p:nvPr/>
        </p:nvPicPr>
        <p:blipFill>
          <a:blip r:embed="rId4"/>
          <a:srcRect b="25722"/>
          <a:stretch/>
        </p:blipFill>
        <p:spPr>
          <a:xfrm>
            <a:off x="6018840" y="1828800"/>
            <a:ext cx="3200040" cy="2376720"/>
          </a:xfrm>
          <a:prstGeom prst="rect">
            <a:avLst/>
          </a:prstGeom>
          <a:ln>
            <a:noFill/>
          </a:ln>
        </p:spPr>
      </p:pic>
      <p:sp>
        <p:nvSpPr>
          <p:cNvPr id="99" name="CustomShape 16"/>
          <p:cNvSpPr/>
          <p:nvPr/>
        </p:nvSpPr>
        <p:spPr>
          <a:xfrm>
            <a:off x="6503040" y="4180680"/>
            <a:ext cx="219312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Miguel</a:t>
            </a:r>
            <a:br/>
            <a:r>
              <a:rPr lang="en-US" sz="2200" b="0" strike="noStrike" spc="-1">
                <a:solidFill>
                  <a:srgbClr val="001E33"/>
                </a:solidFill>
                <a:latin typeface="Arial"/>
                <a:ea typeface="DejaVu Sans"/>
              </a:rPr>
              <a:t>Correa</a:t>
            </a:r>
            <a:endParaRPr lang="en-US" sz="2200" b="0" strike="noStrike" spc="-1">
              <a:latin typeface="Arial"/>
            </a:endParaRPr>
          </a:p>
        </p:txBody>
      </p:sp>
      <p:sp>
        <p:nvSpPr>
          <p:cNvPr id="100" name="CustomShape 17"/>
          <p:cNvSpPr/>
          <p:nvPr/>
        </p:nvSpPr>
        <p:spPr>
          <a:xfrm>
            <a:off x="5924160" y="1645920"/>
            <a:ext cx="3383280" cy="2651760"/>
          </a:xfrm>
          <a:custGeom>
            <a:avLst/>
            <a:gdLst/>
            <a:ahLst/>
            <a:cxnLst/>
            <a:rect l="l" t="t"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tyle>
          <a:lnRef idx="0">
            <a:scrgbClr r="0" g="0" b="0"/>
          </a:lnRef>
          <a:fillRef idx="0">
            <a:scrgbClr r="0" g="0" b="0"/>
          </a:fillRef>
          <a:effectRef idx="0">
            <a:scrgbClr r="0" g="0" b="0"/>
          </a:effectRef>
          <a:fontRef idx="minor"/>
        </p:style>
      </p:sp>
      <p:pic>
        <p:nvPicPr>
          <p:cNvPr id="101" name="Imagen 100"/>
          <p:cNvPicPr/>
          <p:nvPr/>
        </p:nvPicPr>
        <p:blipFill>
          <a:blip r:embed="rId5"/>
          <a:stretch/>
        </p:blipFill>
        <p:spPr>
          <a:xfrm>
            <a:off x="182880" y="6089760"/>
            <a:ext cx="621360" cy="621360"/>
          </a:xfrm>
          <a:prstGeom prst="rect">
            <a:avLst/>
          </a:prstGeom>
          <a:ln>
            <a:noFill/>
          </a:ln>
        </p:spPr>
      </p:pic>
      <p:sp>
        <p:nvSpPr>
          <p:cNvPr id="102" name="CustomShape 18"/>
          <p:cNvSpPr/>
          <p:nvPr/>
        </p:nvSpPr>
        <p:spPr>
          <a:xfrm>
            <a:off x="815040" y="6160680"/>
            <a:ext cx="6915600" cy="42943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en-US" sz="2200" b="1" strike="noStrike" spc="-1" dirty="0">
                <a:solidFill>
                  <a:srgbClr val="001E33"/>
                </a:solidFill>
                <a:latin typeface="Arial"/>
                <a:ea typeface="DejaVu Sans"/>
              </a:rPr>
              <a:t>http://github.com</a:t>
            </a:r>
            <a:r>
              <a:rPr lang="en-US" sz="2200" b="1" spc="-1" dirty="0">
                <a:solidFill>
                  <a:srgbClr val="001E33"/>
                </a:solidFill>
                <a:latin typeface="Arial"/>
                <a:ea typeface="DejaVu Sans"/>
              </a:rPr>
              <a:t>/sdvillegab/proyecto/</a:t>
            </a:r>
            <a:endParaRPr lang="en-US" sz="2200" strike="noStrike" spc="-1">
              <a:solidFill>
                <a:srgbClr val="000000"/>
              </a:solidFill>
              <a:latin typeface="Arial"/>
            </a:endParaRPr>
          </a:p>
        </p:txBody>
      </p:sp>
      <p:pic>
        <p:nvPicPr>
          <p:cNvPr id="2" name="Imagen 2" descr="Un hombre con camisa roja&#10;&#10;Descripción generada automáticamente">
            <a:extLst>
              <a:ext uri="{FF2B5EF4-FFF2-40B4-BE49-F238E27FC236}">
                <a16:creationId xmlns:a16="http://schemas.microsoft.com/office/drawing/2014/main" id="{CC5209D5-0789-4C08-A043-21837E8866CF}"/>
              </a:ext>
            </a:extLst>
          </p:cNvPr>
          <p:cNvPicPr>
            <a:picLocks noChangeAspect="1"/>
          </p:cNvPicPr>
          <p:nvPr/>
        </p:nvPicPr>
        <p:blipFill>
          <a:blip r:embed="rId6"/>
          <a:stretch>
            <a:fillRect/>
          </a:stretch>
        </p:blipFill>
        <p:spPr>
          <a:xfrm>
            <a:off x="856892" y="1902126"/>
            <a:ext cx="1779917" cy="2334883"/>
          </a:xfrm>
          <a:prstGeom prst="ellipse">
            <a:avLst/>
          </a:prstGeom>
          <a:ln>
            <a:noFill/>
          </a:ln>
          <a:effectLst>
            <a:softEdge rad="112500"/>
          </a:effectLst>
        </p:spPr>
      </p:pic>
      <p:pic>
        <p:nvPicPr>
          <p:cNvPr id="7" name="Imagen 7" descr="Una persona sonriendo&#10;&#10;Descripción generada automáticamente">
            <a:extLst>
              <a:ext uri="{FF2B5EF4-FFF2-40B4-BE49-F238E27FC236}">
                <a16:creationId xmlns:a16="http://schemas.microsoft.com/office/drawing/2014/main" id="{AEBD242C-1E39-42F3-A8FD-DFD7529EE801}"/>
              </a:ext>
            </a:extLst>
          </p:cNvPr>
          <p:cNvPicPr>
            <a:picLocks noChangeAspect="1"/>
          </p:cNvPicPr>
          <p:nvPr/>
        </p:nvPicPr>
        <p:blipFill>
          <a:blip r:embed="rId7"/>
          <a:stretch>
            <a:fillRect/>
          </a:stretch>
        </p:blipFill>
        <p:spPr>
          <a:xfrm>
            <a:off x="3945384" y="2037144"/>
            <a:ext cx="1407563" cy="21374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Marcador de contenido 3"/>
          <p:cNvPicPr/>
          <p:nvPr/>
        </p:nvPicPr>
        <p:blipFill>
          <a:blip r:embed="rId2"/>
          <a:stretch/>
        </p:blipFill>
        <p:spPr>
          <a:xfrm>
            <a:off x="-2880" y="0"/>
            <a:ext cx="12196800" cy="6856560"/>
          </a:xfrm>
          <a:prstGeom prst="rect">
            <a:avLst/>
          </a:prstGeom>
          <a:ln>
            <a:noFill/>
          </a:ln>
        </p:spPr>
      </p:pic>
      <p:sp>
        <p:nvSpPr>
          <p:cNvPr id="105" name="CustomShape 1"/>
          <p:cNvSpPr/>
          <p:nvPr/>
        </p:nvSpPr>
        <p:spPr>
          <a:xfrm>
            <a:off x="265320" y="376920"/>
            <a:ext cx="330048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Diseño del Algoritmo</a:t>
            </a:r>
            <a:endParaRPr lang="en-US" sz="2200" b="0" strike="noStrike" spc="-1">
              <a:latin typeface="Arial"/>
            </a:endParaRPr>
          </a:p>
        </p:txBody>
      </p:sp>
      <p:pic>
        <p:nvPicPr>
          <p:cNvPr id="106" name="Imagen 105"/>
          <p:cNvPicPr/>
          <p:nvPr/>
        </p:nvPicPr>
        <p:blipFill>
          <a:blip r:embed="rId3"/>
          <a:srcRect t="2555" r="18276"/>
          <a:stretch/>
        </p:blipFill>
        <p:spPr>
          <a:xfrm>
            <a:off x="640080" y="1188720"/>
            <a:ext cx="5484960" cy="3839400"/>
          </a:xfrm>
          <a:prstGeom prst="rect">
            <a:avLst/>
          </a:prstGeom>
          <a:ln>
            <a:noFill/>
          </a:ln>
        </p:spPr>
      </p:pic>
      <p:sp>
        <p:nvSpPr>
          <p:cNvPr id="107" name="CustomShape 2"/>
          <p:cNvSpPr/>
          <p:nvPr/>
        </p:nvSpPr>
        <p:spPr>
          <a:xfrm>
            <a:off x="270000" y="4945680"/>
            <a:ext cx="630828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Algoritmo para construir un árbol binario de decisión usando (En este semestre, uno puede ser CART, ID3, C4.5… por favor, elijan uno). En este ejemplo, mostramos un modelo para predecir si uno debe o no jugar Golf, dependiendo del clima.</a:t>
            </a:r>
            <a:endParaRPr lang="en-US" sz="1400" b="0" strike="noStrike" spc="-1">
              <a:latin typeface="Arial"/>
            </a:endParaRPr>
          </a:p>
        </p:txBody>
      </p:sp>
      <p:pic>
        <p:nvPicPr>
          <p:cNvPr id="108" name="Imagen 107"/>
          <p:cNvPicPr/>
          <p:nvPr/>
        </p:nvPicPr>
        <p:blipFill>
          <a:blip r:embed="rId4"/>
          <a:stretch/>
        </p:blipFill>
        <p:spPr>
          <a:xfrm>
            <a:off x="6835680" y="1787040"/>
            <a:ext cx="4613040" cy="3075840"/>
          </a:xfrm>
          <a:prstGeom prst="rect">
            <a:avLst/>
          </a:prstGeom>
          <a:ln>
            <a:noFill/>
          </a:ln>
        </p:spPr>
      </p:pic>
      <p:sp>
        <p:nvSpPr>
          <p:cNvPr id="109" name="CustomShape 3"/>
          <p:cNvSpPr/>
          <p:nvPr/>
        </p:nvSpPr>
        <p:spPr>
          <a:xfrm flipV="1">
            <a:off x="3405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0" name="CustomShape 4"/>
          <p:cNvSpPr/>
          <p:nvPr/>
        </p:nvSpPr>
        <p:spPr>
          <a:xfrm>
            <a:off x="3932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11" name="CustomShape 5"/>
          <p:cNvSpPr/>
          <p:nvPr/>
        </p:nvSpPr>
        <p:spPr>
          <a:xfrm>
            <a:off x="5168160" y="914400"/>
            <a:ext cx="3426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el algoritmo que diseñaron, de esa forma no les quedarán pixeladas como la mía</a:t>
            </a:r>
            <a:endParaRPr lang="en-US" sz="1400" b="0" strike="noStrike" spc="-1">
              <a:latin typeface="Arial"/>
            </a:endParaRPr>
          </a:p>
        </p:txBody>
      </p:sp>
      <p:sp>
        <p:nvSpPr>
          <p:cNvPr id="112"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3" name="CustomShape 7"/>
          <p:cNvSpPr/>
          <p:nvPr/>
        </p:nvSpPr>
        <p:spPr>
          <a:xfrm>
            <a:off x="4417920" y="59205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gráficas con</a:t>
            </a:r>
            <a:br/>
            <a:r>
              <a:rPr lang="en-US" sz="1400" b="0" i="1" strike="noStrike" spc="-1">
                <a:solidFill>
                  <a:srgbClr val="FF0000"/>
                </a:solidFill>
                <a:latin typeface="Arial"/>
                <a:ea typeface="DejaVu Sans"/>
              </a:rPr>
              <a:t>sus palabras</a:t>
            </a:r>
            <a:endParaRPr lang="en-US" sz="1400" b="0" strike="noStrike" spc="-1">
              <a:latin typeface="Arial"/>
            </a:endParaRPr>
          </a:p>
        </p:txBody>
      </p:sp>
      <p:sp>
        <p:nvSpPr>
          <p:cNvPr id="114" name="CustomShape 8"/>
          <p:cNvSpPr/>
          <p:nvPr/>
        </p:nvSpPr>
        <p:spPr>
          <a:xfrm>
            <a:off x="4386240" y="5813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5" name="CustomShape 9"/>
          <p:cNvSpPr/>
          <p:nvPr/>
        </p:nvSpPr>
        <p:spPr>
          <a:xfrm>
            <a:off x="7674840" y="4965480"/>
            <a:ext cx="293328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imagen de alta definción relacionada con el ejemplo que usan para explicar el algoritmo al lado izquierdo</a:t>
            </a:r>
            <a:endParaRPr lang="en-US" sz="1400" b="0" strike="noStrike" spc="-1">
              <a:latin typeface="Arial"/>
            </a:endParaRPr>
          </a:p>
        </p:txBody>
      </p:sp>
      <p:sp>
        <p:nvSpPr>
          <p:cNvPr id="116" name="CustomShape 10"/>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7" name="CustomShape 11"/>
          <p:cNvSpPr/>
          <p:nvPr/>
        </p:nvSpPr>
        <p:spPr>
          <a:xfrm>
            <a:off x="10482120" y="66816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8" name="CustomShape 12"/>
          <p:cNvSpPr/>
          <p:nvPr/>
        </p:nvSpPr>
        <p:spPr>
          <a:xfrm>
            <a:off x="9558000" y="108324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119" name="CustomShape 13"/>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segunda entrega</a:t>
            </a:r>
            <a:endParaRPr lang="en-US" sz="14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Marcador de contenido 3"/>
          <p:cNvPicPr/>
          <p:nvPr/>
        </p:nvPicPr>
        <p:blipFill>
          <a:blip r:embed="rId2"/>
          <a:stretch/>
        </p:blipFill>
        <p:spPr>
          <a:xfrm>
            <a:off x="-2880" y="0"/>
            <a:ext cx="12196800" cy="6856560"/>
          </a:xfrm>
          <a:prstGeom prst="rect">
            <a:avLst/>
          </a:prstGeom>
          <a:ln>
            <a:noFill/>
          </a:ln>
        </p:spPr>
      </p:pic>
      <p:sp>
        <p:nvSpPr>
          <p:cNvPr id="121" name="CustomShape 1"/>
          <p:cNvSpPr/>
          <p:nvPr/>
        </p:nvSpPr>
        <p:spPr>
          <a:xfrm>
            <a:off x="265320" y="376920"/>
            <a:ext cx="30261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División de un nodo</a:t>
            </a:r>
            <a:endParaRPr lang="en-US" sz="2200" b="0" strike="noStrike" spc="-1">
              <a:latin typeface="Arial"/>
            </a:endParaRPr>
          </a:p>
        </p:txBody>
      </p:sp>
      <p:sp>
        <p:nvSpPr>
          <p:cNvPr id="122" name="CustomShape 2"/>
          <p:cNvSpPr/>
          <p:nvPr/>
        </p:nvSpPr>
        <p:spPr>
          <a:xfrm>
            <a:off x="414000" y="5089680"/>
            <a:ext cx="5506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“ingresos == 10.” Para este caso, la impureza Gini de la izquierda es 0.44, la impureza Gini de la derecha es 0.32 y la impureza ponderada es de 0.37.</a:t>
            </a:r>
            <a:endParaRPr lang="en-US" sz="1400" b="0" strike="noStrike" spc="-1">
              <a:latin typeface="Arial"/>
            </a:endParaRPr>
          </a:p>
        </p:txBody>
      </p:sp>
      <p:sp>
        <p:nvSpPr>
          <p:cNvPr id="123" name="CustomShape 3"/>
          <p:cNvSpPr/>
          <p:nvPr/>
        </p:nvSpPr>
        <p:spPr>
          <a:xfrm flipV="1">
            <a:off x="3225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4" name="CustomShape 4"/>
          <p:cNvSpPr/>
          <p:nvPr/>
        </p:nvSpPr>
        <p:spPr>
          <a:xfrm>
            <a:off x="3536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25" name="CustomShape 5"/>
          <p:cNvSpPr/>
          <p:nvPr/>
        </p:nvSpPr>
        <p:spPr>
          <a:xfrm>
            <a:off x="5168160" y="914400"/>
            <a:ext cx="342612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el algoritmo que diseñaron</a:t>
            </a:r>
            <a:endParaRPr lang="en-US" sz="1400" b="0" strike="noStrike" spc="-1">
              <a:latin typeface="Arial"/>
            </a:endParaRPr>
          </a:p>
        </p:txBody>
      </p:sp>
      <p:sp>
        <p:nvSpPr>
          <p:cNvPr id="126"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7" name="CustomShape 7"/>
          <p:cNvSpPr/>
          <p:nvPr/>
        </p:nvSpPr>
        <p:spPr>
          <a:xfrm>
            <a:off x="4417920" y="59205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gráficas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28" name="CustomShape 8"/>
          <p:cNvSpPr/>
          <p:nvPr/>
        </p:nvSpPr>
        <p:spPr>
          <a:xfrm>
            <a:off x="4386240" y="5813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9" name="CustomShape 9"/>
          <p:cNvSpPr/>
          <p:nvPr/>
        </p:nvSpPr>
        <p:spPr>
          <a:xfrm>
            <a:off x="3247200" y="355428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0" name="CustomShape 10"/>
          <p:cNvSpPr/>
          <p:nvPr/>
        </p:nvSpPr>
        <p:spPr>
          <a:xfrm>
            <a:off x="1375200" y="355428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1" name="CustomShape 11"/>
          <p:cNvSpPr/>
          <p:nvPr/>
        </p:nvSpPr>
        <p:spPr>
          <a:xfrm>
            <a:off x="2085120" y="997200"/>
            <a:ext cx="1769400" cy="167580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2" name="Line 12"/>
          <p:cNvSpPr/>
          <p:nvPr/>
        </p:nvSpPr>
        <p:spPr>
          <a:xfrm flipH="1">
            <a:off x="2151000" y="261612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3" name="Line 13"/>
          <p:cNvSpPr/>
          <p:nvPr/>
        </p:nvSpPr>
        <p:spPr>
          <a:xfrm>
            <a:off x="3339720" y="256104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4" name="CustomShape 14"/>
          <p:cNvSpPr/>
          <p:nvPr/>
        </p:nvSpPr>
        <p:spPr>
          <a:xfrm>
            <a:off x="1823040" y="43506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5" name="CustomShape 15"/>
          <p:cNvSpPr/>
          <p:nvPr/>
        </p:nvSpPr>
        <p:spPr>
          <a:xfrm>
            <a:off x="2107080" y="4033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6" name="CustomShape 16"/>
          <p:cNvSpPr/>
          <p:nvPr/>
        </p:nvSpPr>
        <p:spPr>
          <a:xfrm>
            <a:off x="2107080" y="429768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7" name="CustomShape 17"/>
          <p:cNvSpPr/>
          <p:nvPr/>
        </p:nvSpPr>
        <p:spPr>
          <a:xfrm>
            <a:off x="3754800" y="435060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8" name="CustomShape 18"/>
          <p:cNvSpPr/>
          <p:nvPr/>
        </p:nvSpPr>
        <p:spPr>
          <a:xfrm>
            <a:off x="4064760" y="450900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9" name="CustomShape 19"/>
          <p:cNvSpPr/>
          <p:nvPr/>
        </p:nvSpPr>
        <p:spPr>
          <a:xfrm>
            <a:off x="2281680" y="15948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0" name="CustomShape 20"/>
          <p:cNvSpPr/>
          <p:nvPr/>
        </p:nvSpPr>
        <p:spPr>
          <a:xfrm>
            <a:off x="2281680" y="185904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1" name="CustomShape 21"/>
          <p:cNvSpPr/>
          <p:nvPr/>
        </p:nvSpPr>
        <p:spPr>
          <a:xfrm>
            <a:off x="2565720" y="15685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2" name="CustomShape 22"/>
          <p:cNvSpPr/>
          <p:nvPr/>
        </p:nvSpPr>
        <p:spPr>
          <a:xfrm>
            <a:off x="2333520" y="20703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3" name="CustomShape 23"/>
          <p:cNvSpPr/>
          <p:nvPr/>
        </p:nvSpPr>
        <p:spPr>
          <a:xfrm>
            <a:off x="2617560" y="175356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4" name="CustomShape 24"/>
          <p:cNvSpPr/>
          <p:nvPr/>
        </p:nvSpPr>
        <p:spPr>
          <a:xfrm>
            <a:off x="2617560" y="2017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5" name="CustomShape 25"/>
          <p:cNvSpPr/>
          <p:nvPr/>
        </p:nvSpPr>
        <p:spPr>
          <a:xfrm>
            <a:off x="3120480" y="197892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6" name="CustomShape 26"/>
          <p:cNvSpPr/>
          <p:nvPr/>
        </p:nvSpPr>
        <p:spPr>
          <a:xfrm>
            <a:off x="3430080" y="213732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7" name="CustomShape 27"/>
          <p:cNvSpPr/>
          <p:nvPr/>
        </p:nvSpPr>
        <p:spPr>
          <a:xfrm>
            <a:off x="3745080" y="4116960"/>
            <a:ext cx="19548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8" name="CustomShape 28"/>
          <p:cNvSpPr/>
          <p:nvPr/>
        </p:nvSpPr>
        <p:spPr>
          <a:xfrm>
            <a:off x="4007520" y="425124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9" name="CustomShape 29"/>
          <p:cNvSpPr/>
          <p:nvPr/>
        </p:nvSpPr>
        <p:spPr>
          <a:xfrm>
            <a:off x="4007520" y="40500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0" name="CustomShape 30"/>
          <p:cNvSpPr/>
          <p:nvPr/>
        </p:nvSpPr>
        <p:spPr>
          <a:xfrm>
            <a:off x="9556560" y="356292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1" name="CustomShape 31"/>
          <p:cNvSpPr/>
          <p:nvPr/>
        </p:nvSpPr>
        <p:spPr>
          <a:xfrm>
            <a:off x="7684560" y="356292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2" name="CustomShape 32"/>
          <p:cNvSpPr/>
          <p:nvPr/>
        </p:nvSpPr>
        <p:spPr>
          <a:xfrm>
            <a:off x="8394480" y="1005840"/>
            <a:ext cx="1769400" cy="167580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3" name="Line 33"/>
          <p:cNvSpPr/>
          <p:nvPr/>
        </p:nvSpPr>
        <p:spPr>
          <a:xfrm flipH="1">
            <a:off x="8460360" y="262476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4" name="Line 34"/>
          <p:cNvSpPr/>
          <p:nvPr/>
        </p:nvSpPr>
        <p:spPr>
          <a:xfrm>
            <a:off x="9649080" y="256968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5" name="CustomShape 35"/>
          <p:cNvSpPr/>
          <p:nvPr/>
        </p:nvSpPr>
        <p:spPr>
          <a:xfrm>
            <a:off x="8591040" y="160344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6" name="CustomShape 36"/>
          <p:cNvSpPr/>
          <p:nvPr/>
        </p:nvSpPr>
        <p:spPr>
          <a:xfrm>
            <a:off x="8591040" y="186768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7" name="CustomShape 37"/>
          <p:cNvSpPr/>
          <p:nvPr/>
        </p:nvSpPr>
        <p:spPr>
          <a:xfrm>
            <a:off x="8875080" y="157716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8" name="CustomShape 38"/>
          <p:cNvSpPr/>
          <p:nvPr/>
        </p:nvSpPr>
        <p:spPr>
          <a:xfrm>
            <a:off x="8642880" y="20790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9" name="CustomShape 39"/>
          <p:cNvSpPr/>
          <p:nvPr/>
        </p:nvSpPr>
        <p:spPr>
          <a:xfrm>
            <a:off x="8926920" y="176220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0" name="CustomShape 40"/>
          <p:cNvSpPr/>
          <p:nvPr/>
        </p:nvSpPr>
        <p:spPr>
          <a:xfrm>
            <a:off x="8926920" y="202608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1" name="CustomShape 41"/>
          <p:cNvSpPr/>
          <p:nvPr/>
        </p:nvSpPr>
        <p:spPr>
          <a:xfrm>
            <a:off x="9429840" y="19875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2" name="CustomShape 42"/>
          <p:cNvSpPr/>
          <p:nvPr/>
        </p:nvSpPr>
        <p:spPr>
          <a:xfrm>
            <a:off x="9739440" y="21459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3" name="CustomShape 43"/>
          <p:cNvSpPr/>
          <p:nvPr/>
        </p:nvSpPr>
        <p:spPr>
          <a:xfrm>
            <a:off x="6534000" y="5089680"/>
            <a:ext cx="5506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“estrato == 4.” Para este caso, la impureza Gini de la izquierda es 0.44, la impureza Gini de la derecha es 0.32 y la impureza ponderada es 0.45.</a:t>
            </a:r>
            <a:endParaRPr lang="en-US" sz="1400" b="0" strike="noStrike" spc="-1">
              <a:latin typeface="Arial"/>
            </a:endParaRPr>
          </a:p>
        </p:txBody>
      </p:sp>
      <p:sp>
        <p:nvSpPr>
          <p:cNvPr id="164" name="CustomShape 44"/>
          <p:cNvSpPr/>
          <p:nvPr/>
        </p:nvSpPr>
        <p:spPr>
          <a:xfrm>
            <a:off x="10041840" y="41115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5" name="CustomShape 45"/>
          <p:cNvSpPr/>
          <p:nvPr/>
        </p:nvSpPr>
        <p:spPr>
          <a:xfrm>
            <a:off x="10351440" y="42699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6" name="CustomShape 46"/>
          <p:cNvSpPr/>
          <p:nvPr/>
        </p:nvSpPr>
        <p:spPr>
          <a:xfrm>
            <a:off x="8135640" y="39798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7" name="CustomShape 47"/>
          <p:cNvSpPr/>
          <p:nvPr/>
        </p:nvSpPr>
        <p:spPr>
          <a:xfrm>
            <a:off x="8135640" y="424404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8" name="CustomShape 48"/>
          <p:cNvSpPr/>
          <p:nvPr/>
        </p:nvSpPr>
        <p:spPr>
          <a:xfrm>
            <a:off x="8419680" y="39535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9" name="CustomShape 49"/>
          <p:cNvSpPr/>
          <p:nvPr/>
        </p:nvSpPr>
        <p:spPr>
          <a:xfrm>
            <a:off x="8187480" y="44553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70" name="CustomShape 50"/>
          <p:cNvSpPr/>
          <p:nvPr/>
        </p:nvSpPr>
        <p:spPr>
          <a:xfrm>
            <a:off x="8471520" y="413856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71" name="CustomShape 51"/>
          <p:cNvSpPr/>
          <p:nvPr/>
        </p:nvSpPr>
        <p:spPr>
          <a:xfrm>
            <a:off x="8471520" y="4402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72" name="CustomShape 52"/>
          <p:cNvSpPr/>
          <p:nvPr/>
        </p:nvSpPr>
        <p:spPr>
          <a:xfrm>
            <a:off x="9558000" y="12585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173" name="CustomShape 53"/>
          <p:cNvSpPr/>
          <p:nvPr/>
        </p:nvSpPr>
        <p:spPr>
          <a:xfrm>
            <a:off x="10708200" y="82296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4" name="CustomShape 54"/>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segunda entrega</a:t>
            </a:r>
            <a:endParaRPr lang="en-US" sz="14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Marcador de contenido 3"/>
          <p:cNvPicPr/>
          <p:nvPr/>
        </p:nvPicPr>
        <p:blipFill>
          <a:blip r:embed="rId2"/>
          <a:stretch/>
        </p:blipFill>
        <p:spPr>
          <a:xfrm>
            <a:off x="-2880" y="0"/>
            <a:ext cx="12196800" cy="6856560"/>
          </a:xfrm>
          <a:prstGeom prst="rect">
            <a:avLst/>
          </a:prstGeom>
          <a:ln>
            <a:noFill/>
          </a:ln>
        </p:spPr>
      </p:pic>
      <p:sp>
        <p:nvSpPr>
          <p:cNvPr id="176" name="CustomShape 1"/>
          <p:cNvSpPr/>
          <p:nvPr/>
        </p:nvSpPr>
        <p:spPr>
          <a:xfrm>
            <a:off x="265320" y="376920"/>
            <a:ext cx="384912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Complejidad del Algoritmo</a:t>
            </a:r>
            <a:endParaRPr lang="en-US" sz="2200" b="0" strike="noStrike" spc="-1">
              <a:latin typeface="Arial"/>
            </a:endParaRPr>
          </a:p>
        </p:txBody>
      </p:sp>
      <p:sp>
        <p:nvSpPr>
          <p:cNvPr id="177" name="CustomShape 2"/>
          <p:cNvSpPr/>
          <p:nvPr/>
        </p:nvSpPr>
        <p:spPr>
          <a:xfrm>
            <a:off x="584640" y="4173120"/>
            <a:ext cx="5028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Complejidad en tiempo y memoria del algoritmo (En este semestre, una opción puede ser CART, ID3, C4.5, elijan uno). (Por favor, expliquen qué es N y qué es M en este problem. ¡POR FAVOR, HÁGANLO!)</a:t>
            </a:r>
            <a:endParaRPr lang="en-US" sz="1400" b="0" strike="noStrike" spc="-1">
              <a:latin typeface="Arial"/>
            </a:endParaRPr>
          </a:p>
        </p:txBody>
      </p:sp>
      <p:sp>
        <p:nvSpPr>
          <p:cNvPr id="178" name="CustomShape 3"/>
          <p:cNvSpPr/>
          <p:nvPr/>
        </p:nvSpPr>
        <p:spPr>
          <a:xfrm flipV="1">
            <a:off x="4184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9" name="CustomShape 4"/>
          <p:cNvSpPr/>
          <p:nvPr/>
        </p:nvSpPr>
        <p:spPr>
          <a:xfrm>
            <a:off x="4508280" y="372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80" name="CustomShape 5"/>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esta tabla en Powerpoint. ¡No copien pantallazos pixelados del porte aquí!</a:t>
            </a:r>
            <a:endParaRPr lang="en-US" sz="1400" b="0" strike="noStrike" spc="-1">
              <a:latin typeface="Arial"/>
            </a:endParaRPr>
          </a:p>
        </p:txBody>
      </p:sp>
      <p:sp>
        <p:nvSpPr>
          <p:cNvPr id="181"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2" name="CustomShape 7"/>
          <p:cNvSpPr/>
          <p:nvPr/>
        </p:nvSpPr>
        <p:spPr>
          <a:xfrm>
            <a:off x="3437640" y="5208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83" name="CustomShape 8"/>
          <p:cNvSpPr/>
          <p:nvPr/>
        </p:nvSpPr>
        <p:spPr>
          <a:xfrm>
            <a:off x="3437640" y="5129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4" name="CustomShape 9"/>
          <p:cNvSpPr/>
          <p:nvPr/>
        </p:nvSpPr>
        <p:spPr>
          <a:xfrm>
            <a:off x="8034840" y="514548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foto de alta definición relacionada con el problema que están modelando</a:t>
            </a:r>
            <a:endParaRPr lang="en-US" sz="1400" b="0" strike="noStrike" spc="-1">
              <a:latin typeface="Arial"/>
            </a:endParaRPr>
          </a:p>
        </p:txBody>
      </p:sp>
      <p:sp>
        <p:nvSpPr>
          <p:cNvPr id="185" name="CustomShape 10"/>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186" name="Table 11"/>
          <p:cNvGraphicFramePr/>
          <p:nvPr/>
        </p:nvGraphicFramePr>
        <p:xfrm>
          <a:off x="547920" y="1956240"/>
          <a:ext cx="5075640" cy="2159640"/>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E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tiempo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memoria</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0" strike="noStrike" spc="-1">
                          <a:solidFill>
                            <a:srgbClr val="FFFFFF"/>
                          </a:solidFill>
                          <a:latin typeface="Arial"/>
                        </a:rPr>
                        <a:t>Entrenamiento del 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a:t>
                      </a:r>
                      <a:r>
                        <a:rPr lang="en-US" sz="1800" b="0" strike="noStrike" spc="-1" baseline="33000">
                          <a:solidFill>
                            <a:srgbClr val="FFFFFF"/>
                          </a:solidFill>
                          <a:latin typeface="Arial"/>
                        </a:rPr>
                        <a:t>2</a:t>
                      </a:r>
                      <a:r>
                        <a:rPr lang="en-US" sz="1800" b="0" strike="noStrike" spc="-1">
                          <a:solidFill>
                            <a:srgbClr val="FFFFFF"/>
                          </a:solidFill>
                          <a:latin typeface="Arial"/>
                        </a:rPr>
                        <a:t>*M*2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0" strike="noStrike" spc="-1">
                          <a:solidFill>
                            <a:srgbClr val="FFFFFF"/>
                          </a:solidFill>
                          <a:latin typeface="Arial"/>
                        </a:rPr>
                        <a:t>Validación del</a:t>
                      </a:r>
                      <a:br/>
                      <a:r>
                        <a:rPr lang="en-US" sz="1800" b="0" strike="noStrike" spc="-1">
                          <a:solidFill>
                            <a:srgbClr val="FFFFFF"/>
                          </a:solidFill>
                          <a:latin typeface="Arial"/>
                        </a:rPr>
                        <a:t>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bl>
          </a:graphicData>
        </a:graphic>
      </p:graphicFrame>
      <p:pic>
        <p:nvPicPr>
          <p:cNvPr id="187" name="Imagen 186"/>
          <p:cNvPicPr/>
          <p:nvPr/>
        </p:nvPicPr>
        <p:blipFill>
          <a:blip r:embed="rId3"/>
          <a:srcRect t="17601"/>
          <a:stretch/>
        </p:blipFill>
        <p:spPr>
          <a:xfrm>
            <a:off x="6897960" y="1903680"/>
            <a:ext cx="4674960" cy="2889000"/>
          </a:xfrm>
          <a:prstGeom prst="rect">
            <a:avLst/>
          </a:prstGeom>
          <a:ln>
            <a:noFill/>
          </a:ln>
        </p:spPr>
      </p:pic>
      <p:sp>
        <p:nvSpPr>
          <p:cNvPr id="188"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Imagen 188"/>
          <p:cNvPicPr/>
          <p:nvPr/>
        </p:nvPicPr>
        <p:blipFill>
          <a:blip r:embed="rId2"/>
          <a:srcRect l="24321" r="17166"/>
          <a:stretch/>
        </p:blipFill>
        <p:spPr>
          <a:xfrm>
            <a:off x="1016640" y="1019520"/>
            <a:ext cx="3930840" cy="3779640"/>
          </a:xfrm>
          <a:prstGeom prst="rect">
            <a:avLst/>
          </a:prstGeom>
          <a:ln>
            <a:noFill/>
          </a:ln>
        </p:spPr>
      </p:pic>
      <p:pic>
        <p:nvPicPr>
          <p:cNvPr id="190" name="Marcador de contenido 3"/>
          <p:cNvPicPr/>
          <p:nvPr/>
        </p:nvPicPr>
        <p:blipFill>
          <a:blip r:embed="rId3"/>
          <a:stretch/>
        </p:blipFill>
        <p:spPr>
          <a:xfrm>
            <a:off x="-2880" y="0"/>
            <a:ext cx="12196800" cy="6856560"/>
          </a:xfrm>
          <a:prstGeom prst="rect">
            <a:avLst/>
          </a:prstGeom>
          <a:ln>
            <a:noFill/>
          </a:ln>
        </p:spPr>
      </p:pic>
      <p:sp>
        <p:nvSpPr>
          <p:cNvPr id="191" name="CustomShape 1"/>
          <p:cNvSpPr/>
          <p:nvPr/>
        </p:nvSpPr>
        <p:spPr>
          <a:xfrm>
            <a:off x="265320" y="376920"/>
            <a:ext cx="448920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Modelo de Árbol de Decisión</a:t>
            </a:r>
            <a:endParaRPr lang="en-US" sz="2200" b="0" strike="noStrike" spc="-1">
              <a:latin typeface="Arial"/>
            </a:endParaRPr>
          </a:p>
        </p:txBody>
      </p:sp>
      <p:sp>
        <p:nvSpPr>
          <p:cNvPr id="192" name="CustomShape 2"/>
          <p:cNvSpPr/>
          <p:nvPr/>
        </p:nvSpPr>
        <p:spPr>
          <a:xfrm>
            <a:off x="584640" y="4857120"/>
            <a:ext cx="5028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Un árbol de decisión para predecir el resultado del Saber Pro usando los resultados del Saber 11. Violeta representa nodos con alta probabilidad de éxito; verde media probabilidad; y rojo baja probabilidad.</a:t>
            </a:r>
            <a:endParaRPr lang="en-US" sz="1400" b="0" strike="noStrike" spc="-1">
              <a:latin typeface="Arial"/>
            </a:endParaRPr>
          </a:p>
        </p:txBody>
      </p:sp>
      <p:sp>
        <p:nvSpPr>
          <p:cNvPr id="193" name="CustomShape 3"/>
          <p:cNvSpPr/>
          <p:nvPr/>
        </p:nvSpPr>
        <p:spPr>
          <a:xfrm flipV="1">
            <a:off x="4436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4" name="CustomShape 4"/>
          <p:cNvSpPr/>
          <p:nvPr/>
        </p:nvSpPr>
        <p:spPr>
          <a:xfrm>
            <a:off x="4688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95" name="CustomShape 5"/>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una gráfica, en español, en Powerpoint. ¡No copien pantallazos pixelados del reporte técnico, por favor!</a:t>
            </a:r>
            <a:endParaRPr lang="en-US" sz="1400" b="0" strike="noStrike" spc="-1">
              <a:latin typeface="Arial"/>
            </a:endParaRPr>
          </a:p>
        </p:txBody>
      </p:sp>
      <p:sp>
        <p:nvSpPr>
          <p:cNvPr id="196"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7" name="CustomShape 7"/>
          <p:cNvSpPr/>
          <p:nvPr/>
        </p:nvSpPr>
        <p:spPr>
          <a:xfrm>
            <a:off x="3437640" y="5892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gráficos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98" name="CustomShape 8"/>
          <p:cNvSpPr/>
          <p:nvPr/>
        </p:nvSpPr>
        <p:spPr>
          <a:xfrm>
            <a:off x="4754880" y="54864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9" name="CustomShape 9"/>
          <p:cNvSpPr/>
          <p:nvPr/>
        </p:nvSpPr>
        <p:spPr>
          <a:xfrm>
            <a:off x="9174240" y="484884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¿Es ético usar el género en</a:t>
            </a:r>
            <a:br/>
            <a:r>
              <a:rPr lang="en-US" sz="1400" b="0" i="1" strike="noStrike" spc="-1">
                <a:solidFill>
                  <a:srgbClr val="FF0000"/>
                </a:solidFill>
                <a:latin typeface="Arial"/>
                <a:ea typeface="DejaVu Sans"/>
              </a:rPr>
              <a:t>un modelo que sirve para</a:t>
            </a:r>
            <a:br/>
            <a:r>
              <a:rPr lang="en-US" sz="1400" b="0" i="1" strike="noStrike" spc="-1">
                <a:solidFill>
                  <a:srgbClr val="FF0000"/>
                </a:solidFill>
                <a:latin typeface="Arial"/>
                <a:ea typeface="DejaVu Sans"/>
              </a:rPr>
              <a:t>predecir el éxito académico?</a:t>
            </a:r>
            <a:endParaRPr lang="en-US" sz="1400" b="0" strike="noStrike" spc="-1">
              <a:latin typeface="Arial"/>
            </a:endParaRPr>
          </a:p>
        </p:txBody>
      </p:sp>
      <p:sp>
        <p:nvSpPr>
          <p:cNvPr id="200" name="CustomShape 10"/>
          <p:cNvSpPr/>
          <p:nvPr/>
        </p:nvSpPr>
        <p:spPr>
          <a:xfrm>
            <a:off x="9574200" y="439704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1" name="CustomShape 11"/>
          <p:cNvSpPr/>
          <p:nvPr/>
        </p:nvSpPr>
        <p:spPr>
          <a:xfrm>
            <a:off x="7246080" y="1773360"/>
            <a:ext cx="43887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001E33"/>
                </a:solidFill>
                <a:latin typeface="Arial"/>
                <a:ea typeface="DejaVu Sans"/>
              </a:rPr>
              <a:t>Características Más Relevantes</a:t>
            </a:r>
            <a:endParaRPr lang="en-US" sz="2200" b="0" strike="noStrike" spc="-1">
              <a:latin typeface="Arial"/>
            </a:endParaRPr>
          </a:p>
        </p:txBody>
      </p:sp>
      <p:sp>
        <p:nvSpPr>
          <p:cNvPr id="202" name="CustomShape 12"/>
          <p:cNvSpPr/>
          <p:nvPr/>
        </p:nvSpPr>
        <p:spPr>
          <a:xfrm>
            <a:off x="8808480" y="2531520"/>
            <a:ext cx="2895480" cy="1765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Ciencias Sociales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Inglés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Género</a:t>
            </a:r>
            <a:endParaRPr lang="en-US" sz="2200" b="0" strike="noStrike" spc="-1">
              <a:latin typeface="Arial"/>
            </a:endParaRPr>
          </a:p>
        </p:txBody>
      </p:sp>
      <p:pic>
        <p:nvPicPr>
          <p:cNvPr id="203" name="Imagen 202"/>
          <p:cNvPicPr/>
          <p:nvPr/>
        </p:nvPicPr>
        <p:blipFill>
          <a:blip r:embed="rId4"/>
          <a:stretch/>
        </p:blipFill>
        <p:spPr>
          <a:xfrm>
            <a:off x="8129520" y="3153600"/>
            <a:ext cx="666360" cy="666360"/>
          </a:xfrm>
          <a:prstGeom prst="rect">
            <a:avLst/>
          </a:prstGeom>
          <a:ln>
            <a:noFill/>
          </a:ln>
        </p:spPr>
      </p:pic>
      <p:pic>
        <p:nvPicPr>
          <p:cNvPr id="204" name="Imagen 203"/>
          <p:cNvPicPr/>
          <p:nvPr/>
        </p:nvPicPr>
        <p:blipFill>
          <a:blip r:embed="rId5"/>
          <a:stretch/>
        </p:blipFill>
        <p:spPr>
          <a:xfrm>
            <a:off x="8312400" y="3860640"/>
            <a:ext cx="344520" cy="618840"/>
          </a:xfrm>
          <a:prstGeom prst="rect">
            <a:avLst/>
          </a:prstGeom>
          <a:ln>
            <a:noFill/>
          </a:ln>
        </p:spPr>
      </p:pic>
      <p:pic>
        <p:nvPicPr>
          <p:cNvPr id="205" name="Imagen 204"/>
          <p:cNvPicPr/>
          <p:nvPr/>
        </p:nvPicPr>
        <p:blipFill>
          <a:blip r:embed="rId6"/>
          <a:srcRect l="19596" t="5022" r="25004" b="33248"/>
          <a:stretch/>
        </p:blipFill>
        <p:spPr>
          <a:xfrm>
            <a:off x="8148960" y="2449440"/>
            <a:ext cx="532440" cy="639000"/>
          </a:xfrm>
          <a:prstGeom prst="rect">
            <a:avLst/>
          </a:prstGeom>
          <a:ln>
            <a:noFill/>
          </a:ln>
        </p:spPr>
      </p:pic>
      <p:sp>
        <p:nvSpPr>
          <p:cNvPr id="206" name="CustomShape 13"/>
          <p:cNvSpPr/>
          <p:nvPr/>
        </p:nvSpPr>
        <p:spPr>
          <a:xfrm flipH="1">
            <a:off x="7984080" y="4572000"/>
            <a:ext cx="30744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7" name="CustomShape 14"/>
          <p:cNvSpPr/>
          <p:nvPr/>
        </p:nvSpPr>
        <p:spPr>
          <a:xfrm>
            <a:off x="6137640" y="495648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un ícono para</a:t>
            </a:r>
            <a:br/>
            <a:r>
              <a:rPr lang="en-US" sz="1400" b="0" i="1" strike="noStrike" spc="-1">
                <a:solidFill>
                  <a:srgbClr val="FF0000"/>
                </a:solidFill>
                <a:latin typeface="Arial"/>
                <a:ea typeface="DejaVu Sans"/>
              </a:rPr>
              <a:t>representar cada </a:t>
            </a:r>
            <a:br/>
            <a:r>
              <a:rPr lang="en-US" sz="1400" b="0" i="1" strike="noStrike" spc="-1">
                <a:solidFill>
                  <a:srgbClr val="FF0000"/>
                </a:solidFill>
                <a:latin typeface="Arial"/>
                <a:ea typeface="DejaVu Sans"/>
              </a:rPr>
              <a:t>característica!</a:t>
            </a:r>
            <a:endParaRPr lang="en-US" sz="1400" b="0" strike="noStrike" spc="-1">
              <a:latin typeface="Arial"/>
            </a:endParaRPr>
          </a:p>
        </p:txBody>
      </p:sp>
      <p:sp>
        <p:nvSpPr>
          <p:cNvPr id="208" name="CustomShape 15"/>
          <p:cNvSpPr/>
          <p:nvPr/>
        </p:nvSpPr>
        <p:spPr>
          <a:xfrm>
            <a:off x="10482120" y="64908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9" name="CustomShape 16"/>
          <p:cNvSpPr/>
          <p:nvPr/>
        </p:nvSpPr>
        <p:spPr>
          <a:xfrm>
            <a:off x="9558000" y="10641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210" name="CustomShape 17"/>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Marcador de contenido 3"/>
          <p:cNvPicPr/>
          <p:nvPr/>
        </p:nvPicPr>
        <p:blipFill>
          <a:blip r:embed="rId2"/>
          <a:stretch/>
        </p:blipFill>
        <p:spPr>
          <a:xfrm>
            <a:off x="-2880" y="0"/>
            <a:ext cx="12196800" cy="6856560"/>
          </a:xfrm>
          <a:prstGeom prst="rect">
            <a:avLst/>
          </a:prstGeom>
          <a:ln>
            <a:noFill/>
          </a:ln>
        </p:spPr>
      </p:pic>
      <p:sp>
        <p:nvSpPr>
          <p:cNvPr id="212" name="CustomShape 1"/>
          <p:cNvSpPr/>
          <p:nvPr/>
        </p:nvSpPr>
        <p:spPr>
          <a:xfrm>
            <a:off x="265320" y="376920"/>
            <a:ext cx="34833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13" name="CustomShape 2"/>
          <p:cNvSpPr/>
          <p:nvPr/>
        </p:nvSpPr>
        <p:spPr>
          <a:xfrm flipV="1">
            <a:off x="3657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14" name="CustomShape 3"/>
          <p:cNvSpPr/>
          <p:nvPr/>
        </p:nvSpPr>
        <p:spPr>
          <a:xfrm>
            <a:off x="3905640" y="36576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15" name="CustomShape 4"/>
          <p:cNvSpPr/>
          <p:nvPr/>
        </p:nvSpPr>
        <p:spPr>
          <a:xfrm>
            <a:off x="5168160" y="914400"/>
            <a:ext cx="342612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las métricas de evaluación, de esa forma no les quedará pixelado</a:t>
            </a:r>
            <a:br/>
            <a:r>
              <a:rPr lang="en-US" sz="1400" b="0" i="1" strike="noStrike" spc="-1">
                <a:solidFill>
                  <a:srgbClr val="FF0000"/>
                </a:solidFill>
                <a:latin typeface="Arial"/>
                <a:ea typeface="DejaVu Sans"/>
              </a:rPr>
              <a:t>como las mías</a:t>
            </a:r>
            <a:endParaRPr lang="en-US" sz="1400" b="0" strike="noStrike" spc="-1">
              <a:latin typeface="Arial"/>
            </a:endParaRPr>
          </a:p>
        </p:txBody>
      </p:sp>
      <p:sp>
        <p:nvSpPr>
          <p:cNvPr id="216"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pic>
        <p:nvPicPr>
          <p:cNvPr id="217" name="Imagen 216"/>
          <p:cNvPicPr/>
          <p:nvPr/>
        </p:nvPicPr>
        <p:blipFill>
          <a:blip r:embed="rId3"/>
          <a:srcRect b="32951"/>
          <a:stretch/>
        </p:blipFill>
        <p:spPr>
          <a:xfrm>
            <a:off x="507240" y="1517040"/>
            <a:ext cx="3332160" cy="4059720"/>
          </a:xfrm>
          <a:prstGeom prst="rect">
            <a:avLst/>
          </a:prstGeom>
          <a:ln>
            <a:noFill/>
          </a:ln>
        </p:spPr>
      </p:pic>
      <p:pic>
        <p:nvPicPr>
          <p:cNvPr id="218" name="Imagen 217"/>
          <p:cNvPicPr/>
          <p:nvPr/>
        </p:nvPicPr>
        <p:blipFill>
          <a:blip r:embed="rId3"/>
          <a:srcRect t="66389"/>
          <a:stretch/>
        </p:blipFill>
        <p:spPr>
          <a:xfrm>
            <a:off x="4480560" y="2263320"/>
            <a:ext cx="3332160" cy="2033280"/>
          </a:xfrm>
          <a:prstGeom prst="rect">
            <a:avLst/>
          </a:prstGeom>
          <a:ln>
            <a:noFill/>
          </a:ln>
        </p:spPr>
      </p:pic>
      <p:sp>
        <p:nvSpPr>
          <p:cNvPr id="219" name="CustomShape 6"/>
          <p:cNvSpPr/>
          <p:nvPr/>
        </p:nvSpPr>
        <p:spPr>
          <a:xfrm>
            <a:off x="8778240" y="2743200"/>
            <a:ext cx="2284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Expliquen la exactitud tambien…. </a:t>
            </a:r>
            <a:br/>
            <a:r>
              <a:rPr lang="en-US" sz="1400" b="0" strike="noStrike" spc="-1">
                <a:solidFill>
                  <a:srgbClr val="001E33"/>
                </a:solidFill>
                <a:latin typeface="Arial"/>
                <a:ea typeface="DejaVu Sans"/>
              </a:rPr>
              <a:t>De la misma manera</a:t>
            </a:r>
            <a:endParaRPr lang="en-US" sz="1400" b="0" strike="noStrike" spc="-1">
              <a:latin typeface="Arial"/>
            </a:endParaRPr>
          </a:p>
        </p:txBody>
      </p:sp>
      <p:sp>
        <p:nvSpPr>
          <p:cNvPr id="220" name="CustomShape 7"/>
          <p:cNvSpPr/>
          <p:nvPr/>
        </p:nvSpPr>
        <p:spPr>
          <a:xfrm>
            <a:off x="5020920" y="4786920"/>
            <a:ext cx="293328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Si es posible, eviten usar ecuaciones para explicar simples conceptos que se pueden explicar con diagramas coloridos</a:t>
            </a:r>
            <a:endParaRPr lang="en-US" sz="1400" b="0" strike="noStrike" spc="-1">
              <a:latin typeface="Arial"/>
            </a:endParaRPr>
          </a:p>
        </p:txBody>
      </p:sp>
      <p:sp>
        <p:nvSpPr>
          <p:cNvPr id="221" name="CustomShape 8"/>
          <p:cNvSpPr/>
          <p:nvPr/>
        </p:nvSpPr>
        <p:spPr>
          <a:xfrm>
            <a:off x="5020920" y="442764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2" name="CustomShape 9"/>
          <p:cNvSpPr/>
          <p:nvPr/>
        </p:nvSpPr>
        <p:spPr>
          <a:xfrm flipH="1">
            <a:off x="10697760" y="776160"/>
            <a:ext cx="36540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3" name="CustomShape 10"/>
          <p:cNvSpPr/>
          <p:nvPr/>
        </p:nvSpPr>
        <p:spPr>
          <a:xfrm>
            <a:off x="9326880" y="119124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24" name="CustomShape 11"/>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Marcador de contenido 3"/>
          <p:cNvPicPr/>
          <p:nvPr/>
        </p:nvPicPr>
        <p:blipFill>
          <a:blip r:embed="rId2"/>
          <a:stretch/>
        </p:blipFill>
        <p:spPr>
          <a:xfrm>
            <a:off x="-2880" y="0"/>
            <a:ext cx="12196800" cy="6856560"/>
          </a:xfrm>
          <a:prstGeom prst="rect">
            <a:avLst/>
          </a:prstGeom>
          <a:ln>
            <a:noFill/>
          </a:ln>
        </p:spPr>
      </p:pic>
      <p:sp>
        <p:nvSpPr>
          <p:cNvPr id="226" name="CustomShape 1"/>
          <p:cNvSpPr/>
          <p:nvPr/>
        </p:nvSpPr>
        <p:spPr>
          <a:xfrm>
            <a:off x="265320" y="376920"/>
            <a:ext cx="329976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27" name="CustomShape 2"/>
          <p:cNvSpPr/>
          <p:nvPr/>
        </p:nvSpPr>
        <p:spPr>
          <a:xfrm flipV="1">
            <a:off x="3608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8" name="CustomShape 3"/>
          <p:cNvSpPr/>
          <p:nvPr/>
        </p:nvSpPr>
        <p:spPr>
          <a:xfrm>
            <a:off x="3932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29" name="CustomShape 4"/>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 tabla en Powerpoint. ¡No copien pantallazos pixelados del reporte, por favor! </a:t>
            </a:r>
            <a:endParaRPr lang="en-US" sz="1400" b="0" strike="noStrike" spc="-1">
              <a:latin typeface="Arial"/>
            </a:endParaRPr>
          </a:p>
        </p:txBody>
      </p:sp>
      <p:sp>
        <p:nvSpPr>
          <p:cNvPr id="230"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1" name="CustomShape 6"/>
          <p:cNvSpPr/>
          <p:nvPr/>
        </p:nvSpPr>
        <p:spPr>
          <a:xfrm>
            <a:off x="8034840" y="5145480"/>
            <a:ext cx="293328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otra gráfica en alta definición relacionada con el problema que están resolviendo.</a:t>
            </a:r>
            <a:endParaRPr lang="en-US" sz="1400" b="0" strike="noStrike" spc="-1">
              <a:latin typeface="Arial"/>
            </a:endParaRPr>
          </a:p>
        </p:txBody>
      </p:sp>
      <p:sp>
        <p:nvSpPr>
          <p:cNvPr id="232" name="CustomShape 7"/>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33" name="Table 8"/>
          <p:cNvGraphicFramePr/>
          <p:nvPr/>
        </p:nvGraphicFramePr>
        <p:xfrm>
          <a:off x="547920" y="1956240"/>
          <a:ext cx="5075640" cy="2880000"/>
        </p:xfrm>
        <a:graphic>
          <a:graphicData uri="http://schemas.openxmlformats.org/drawingml/2006/table">
            <a:tbl>
              <a:tblPr/>
              <a:tblGrid>
                <a:gridCol w="1538280">
                  <a:extLst>
                    <a:ext uri="{9D8B030D-6E8A-4147-A177-3AD203B41FA5}">
                      <a16:colId xmlns:a16="http://schemas.microsoft.com/office/drawing/2014/main" val="20000"/>
                    </a:ext>
                  </a:extLst>
                </a:gridCol>
                <a:gridCol w="184500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E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entrenamiento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validación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1" strike="noStrike" spc="-1">
                          <a:solidFill>
                            <a:srgbClr val="FFFFFF"/>
                          </a:solidFill>
                          <a:latin typeface="Arial"/>
                        </a:rPr>
                        <a:t>Exactitud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0.8</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0.62</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1" strike="noStrike" spc="-1">
                          <a:solidFill>
                            <a:srgbClr val="FFFFFF"/>
                          </a:solidFill>
                          <a:latin typeface="Arial"/>
                        </a:rPr>
                        <a:t>Precisión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0.55</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r h="720360">
                <a:tc>
                  <a:txBody>
                    <a:bodyPr/>
                    <a:lstStyle/>
                    <a:p>
                      <a:pPr>
                        <a:lnSpc>
                          <a:spcPct val="100000"/>
                        </a:lnSpc>
                      </a:pPr>
                      <a:r>
                        <a:rPr lang="en-US" sz="1800" b="1" strike="noStrike" spc="-1">
                          <a:solidFill>
                            <a:srgbClr val="FFFFFF"/>
                          </a:solidFill>
                          <a:latin typeface="Arial"/>
                        </a:rPr>
                        <a:t>Sensibilidad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0.76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3"/>
                  </a:ext>
                </a:extLst>
              </a:tr>
            </a:tbl>
          </a:graphicData>
        </a:graphic>
      </p:graphicFrame>
      <p:pic>
        <p:nvPicPr>
          <p:cNvPr id="234" name="Imagen 233"/>
          <p:cNvPicPr/>
          <p:nvPr/>
        </p:nvPicPr>
        <p:blipFill>
          <a:blip r:embed="rId3"/>
          <a:srcRect l="20026"/>
          <a:stretch/>
        </p:blipFill>
        <p:spPr>
          <a:xfrm>
            <a:off x="7168320" y="2011680"/>
            <a:ext cx="4378680" cy="2674440"/>
          </a:xfrm>
          <a:prstGeom prst="rect">
            <a:avLst/>
          </a:prstGeom>
          <a:ln>
            <a:noFill/>
          </a:ln>
        </p:spPr>
      </p:pic>
      <p:sp>
        <p:nvSpPr>
          <p:cNvPr id="235" name="CustomShape 9"/>
          <p:cNvSpPr/>
          <p:nvPr/>
        </p:nvSpPr>
        <p:spPr>
          <a:xfrm>
            <a:off x="663480" y="4893480"/>
            <a:ext cx="5028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Métricas de evaluación obtenidas con el conjunto de datos de entrenamiento de 135,000 estudiantes y el conjunto de datos de validación de 45,000 estudiantes.</a:t>
            </a:r>
            <a:endParaRPr lang="en-US" sz="1400" b="0" strike="noStrike" spc="-1">
              <a:latin typeface="Arial"/>
            </a:endParaRPr>
          </a:p>
        </p:txBody>
      </p:sp>
      <p:sp>
        <p:nvSpPr>
          <p:cNvPr id="236" name="CustomShape 10"/>
          <p:cNvSpPr/>
          <p:nvPr/>
        </p:nvSpPr>
        <p:spPr>
          <a:xfrm>
            <a:off x="4297680" y="59896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 sus</a:t>
            </a:r>
            <a:br/>
            <a:r>
              <a:rPr lang="en-US" sz="1400" b="0" i="1" strike="noStrike" spc="-1">
                <a:solidFill>
                  <a:srgbClr val="FF0000"/>
                </a:solidFill>
                <a:latin typeface="Arial"/>
                <a:ea typeface="DejaVu Sans"/>
              </a:rPr>
              <a:t>propias palabras</a:t>
            </a:r>
            <a:endParaRPr lang="en-US" sz="1400" b="0" strike="noStrike" spc="-1">
              <a:latin typeface="Arial"/>
            </a:endParaRPr>
          </a:p>
        </p:txBody>
      </p:sp>
      <p:sp>
        <p:nvSpPr>
          <p:cNvPr id="237" name="CustomShape 11"/>
          <p:cNvSpPr/>
          <p:nvPr/>
        </p:nvSpPr>
        <p:spPr>
          <a:xfrm>
            <a:off x="4369680" y="55224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8"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Marcador de contenido 3"/>
          <p:cNvPicPr/>
          <p:nvPr/>
        </p:nvPicPr>
        <p:blipFill>
          <a:blip r:embed="rId2"/>
          <a:stretch/>
        </p:blipFill>
        <p:spPr>
          <a:xfrm>
            <a:off x="-2880" y="0"/>
            <a:ext cx="12196800" cy="6856560"/>
          </a:xfrm>
          <a:prstGeom prst="rect">
            <a:avLst/>
          </a:prstGeom>
          <a:ln>
            <a:noFill/>
          </a:ln>
        </p:spPr>
      </p:pic>
      <p:sp>
        <p:nvSpPr>
          <p:cNvPr id="240" name="CustomShape 1"/>
          <p:cNvSpPr/>
          <p:nvPr/>
        </p:nvSpPr>
        <p:spPr>
          <a:xfrm>
            <a:off x="265320" y="376920"/>
            <a:ext cx="540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Consumo de tiempo y memoria</a:t>
            </a:r>
            <a:endParaRPr lang="en-US" sz="2200" b="0" strike="noStrike" spc="-1">
              <a:latin typeface="Arial"/>
            </a:endParaRPr>
          </a:p>
        </p:txBody>
      </p:sp>
      <p:sp>
        <p:nvSpPr>
          <p:cNvPr id="241" name="CustomShape 2"/>
          <p:cNvSpPr/>
          <p:nvPr/>
        </p:nvSpPr>
        <p:spPr>
          <a:xfrm flipV="1">
            <a:off x="481932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42" name="CustomShape 3"/>
          <p:cNvSpPr/>
          <p:nvPr/>
        </p:nvSpPr>
        <p:spPr>
          <a:xfrm>
            <a:off x="5394960" y="36576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43" name="CustomShape 4"/>
          <p:cNvSpPr/>
          <p:nvPr/>
        </p:nvSpPr>
        <p:spPr>
          <a:xfrm>
            <a:off x="5168160" y="914400"/>
            <a:ext cx="379260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las gráficas en Excel en español. ¡No tomen pantallazos pixelados del reporte!</a:t>
            </a:r>
            <a:endParaRPr lang="en-US" sz="1400" b="0" strike="noStrike" spc="-1">
              <a:latin typeface="Arial"/>
            </a:endParaRPr>
          </a:p>
        </p:txBody>
      </p:sp>
      <p:sp>
        <p:nvSpPr>
          <p:cNvPr id="244"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45" name="Gráfico 244"/>
          <p:cNvGraphicFramePr/>
          <p:nvPr/>
        </p:nvGraphicFramePr>
        <p:xfrm>
          <a:off x="146880" y="1914120"/>
          <a:ext cx="5759280" cy="32392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6" name="Gráfico 245"/>
          <p:cNvGraphicFramePr/>
          <p:nvPr/>
        </p:nvGraphicFramePr>
        <p:xfrm>
          <a:off x="6071040" y="1878120"/>
          <a:ext cx="5759280" cy="3239280"/>
        </p:xfrm>
        <a:graphic>
          <a:graphicData uri="http://schemas.openxmlformats.org/drawingml/2006/chart">
            <c:chart xmlns:c="http://schemas.openxmlformats.org/drawingml/2006/chart" xmlns:r="http://schemas.openxmlformats.org/officeDocument/2006/relationships" r:id="rId4"/>
          </a:graphicData>
        </a:graphic>
      </p:graphicFrame>
      <p:sp>
        <p:nvSpPr>
          <p:cNvPr id="247" name="CustomShape 6"/>
          <p:cNvSpPr/>
          <p:nvPr/>
        </p:nvSpPr>
        <p:spPr>
          <a:xfrm>
            <a:off x="2249280" y="5117760"/>
            <a:ext cx="5943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tiempo</a:t>
            </a:r>
            <a:endParaRPr lang="en-US" sz="2200" b="0" strike="noStrike" spc="-1">
              <a:latin typeface="Arial"/>
            </a:endParaRPr>
          </a:p>
        </p:txBody>
      </p:sp>
      <p:sp>
        <p:nvSpPr>
          <p:cNvPr id="248" name="CustomShape 7"/>
          <p:cNvSpPr/>
          <p:nvPr/>
        </p:nvSpPr>
        <p:spPr>
          <a:xfrm>
            <a:off x="8539920" y="5117760"/>
            <a:ext cx="5943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memoria</a:t>
            </a:r>
            <a:endParaRPr lang="en-US" sz="2200" b="0" strike="noStrike" spc="-1">
              <a:latin typeface="Arial"/>
            </a:endParaRPr>
          </a:p>
        </p:txBody>
      </p:sp>
      <p:pic>
        <p:nvPicPr>
          <p:cNvPr id="249" name="Imagen 248"/>
          <p:cNvPicPr/>
          <p:nvPr/>
        </p:nvPicPr>
        <p:blipFill>
          <a:blip r:embed="rId5"/>
          <a:stretch/>
        </p:blipFill>
        <p:spPr>
          <a:xfrm>
            <a:off x="1648800" y="5105520"/>
            <a:ext cx="527400" cy="527400"/>
          </a:xfrm>
          <a:prstGeom prst="rect">
            <a:avLst/>
          </a:prstGeom>
          <a:ln>
            <a:noFill/>
          </a:ln>
        </p:spPr>
      </p:pic>
      <p:pic>
        <p:nvPicPr>
          <p:cNvPr id="250" name="Imagen 249"/>
          <p:cNvPicPr/>
          <p:nvPr/>
        </p:nvPicPr>
        <p:blipFill>
          <a:blip r:embed="rId6"/>
          <a:srcRect l="28235" t="24851" r="28737" b="25399"/>
          <a:stretch/>
        </p:blipFill>
        <p:spPr>
          <a:xfrm>
            <a:off x="7827120" y="5117760"/>
            <a:ext cx="712440" cy="547920"/>
          </a:xfrm>
          <a:prstGeom prst="rect">
            <a:avLst/>
          </a:prstGeom>
          <a:ln>
            <a:noFill/>
          </a:ln>
        </p:spPr>
      </p:pic>
      <p:sp>
        <p:nvSpPr>
          <p:cNvPr id="251" name="CustomShape 8"/>
          <p:cNvSpPr/>
          <p:nvPr/>
        </p:nvSpPr>
        <p:spPr>
          <a:xfrm flipH="1">
            <a:off x="10697760" y="757080"/>
            <a:ext cx="36540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2" name="CustomShape 9"/>
          <p:cNvSpPr/>
          <p:nvPr/>
        </p:nvSpPr>
        <p:spPr>
          <a:xfrm>
            <a:off x="9326880" y="11721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53" name="CustomShape 10"/>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1545</TotalTime>
  <Words>4</Words>
  <Application>Microsoft Office PowerPoint</Application>
  <PresentationFormat>Panorámica</PresentationFormat>
  <Paragraphs>1</Paragraphs>
  <Slides>11</Slides>
  <Notes>0</Notes>
  <HiddenSlides>0</HiddenSlides>
  <ScaleCrop>false</ScaleCrop>
  <HeadingPairs>
    <vt:vector size="4" baseType="variant">
      <vt:variant>
        <vt:lpstr>Tema</vt:lpstr>
      </vt:variant>
      <vt:variant>
        <vt:i4>2</vt:i4>
      </vt:variant>
      <vt:variant>
        <vt:lpstr>Títulos de diapositiva</vt:lpstr>
      </vt:variant>
      <vt:variant>
        <vt:i4>11</vt:i4>
      </vt:variant>
    </vt:vector>
  </HeadingPairs>
  <TitlesOfParts>
    <vt:vector size="13" baseType="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Referee</dc:creator>
  <dc:description/>
  <cp:lastModifiedBy/>
  <cp:revision>204</cp:revision>
  <dcterms:created xsi:type="dcterms:W3CDTF">2020-06-26T14:36:07Z</dcterms:created>
  <dcterms:modified xsi:type="dcterms:W3CDTF">2020-08-17T03:35:14Z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